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Gill Sans" panose="020B0502020104020203" pitchFamily="34" charset="-79"/>
      <p:regular r:id="rId30"/>
      <p:bold r:id="rId31"/>
    </p:embeddedFont>
    <p:embeddedFont>
      <p:font typeface="Maven Pro" pitchFamily="2" charset="77"/>
      <p:regular r:id="rId32"/>
      <p:bold r:id="rId33"/>
    </p:embeddedFont>
    <p:embeddedFont>
      <p:font typeface="Nunito" pitchFamily="2" charset="77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publica.org/article/machine-bias-risk-assessments-in-criminal-sentenc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u.org/blog/privacy-technology/surveillance-technologies/amazons-face-recognition-falsely-matched-28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u.org/blog/privacy-technology/surveillance-technologies/amazons-face-recognition-falsely-matched-28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machine-learning/amazon-rekognition-announces-updates-to-its-face-detection-analysis-and-recognition-capabilitie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fatconference.org/2019/acceptedpapers.html" TargetMode="External"/><Relationship Id="rId3" Type="http://schemas.openxmlformats.org/officeDocument/2006/relationships/hyperlink" Target="https://ainowinstitute.org/" TargetMode="External"/><Relationship Id="rId7" Type="http://schemas.openxmlformats.org/officeDocument/2006/relationships/hyperlink" Target="https://ai.google/research/teams/brain/pair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humancompatible.ai/" TargetMode="External"/><Relationship Id="rId5" Type="http://schemas.openxmlformats.org/officeDocument/2006/relationships/hyperlink" Target="https://datasociety.net/" TargetMode="External"/><Relationship Id="rId4" Type="http://schemas.openxmlformats.org/officeDocument/2006/relationships/hyperlink" Target="https://www.partnershiponai.org/" TargetMode="External"/><Relationship Id="rId9" Type="http://schemas.openxmlformats.org/officeDocument/2006/relationships/hyperlink" Target="https://hrdag.org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blog/ethical_best_practice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thykbaxter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tsp.berkeley.edu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fog.berkeley.edu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ecominghuman.ai/100-brilliant-women-in-ai-ethics-to-follow-in-2019-and-beyond-92f467aa6232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driveninvestor/inaugural-women-in-ai-ethics-summit-5440bd59da45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air-code.github.io/what-if-tool/index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us-amazon-com-jobs-automation-insight/amazon-scraps-secret-ai-recruiting-tool-that-showed-bias-against-women-idUSKCN1MK08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YJjv_OeiHmo" TargetMode="External"/><Relationship Id="rId4" Type="http://schemas.openxmlformats.org/officeDocument/2006/relationships/hyperlink" Target="https://www.washingtonpost.com/news/the-intersect/wp/2017/10/01/mark-zuckerberg-apologizes-for-the-ways-my-work-was-used-to-divide-people/?noredirect=on&amp;utm_term=.3650d7bd683a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17/11/21/magazine/can-ai-be-taught-to-explain-itself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s.google.com/machine-learning/fairness-overview/" TargetMode="External"/><Relationship Id="rId4" Type="http://schemas.openxmlformats.org/officeDocument/2006/relationships/hyperlink" Target="https://www.fastcompany.com/40536485/now-is-the-time-to-act-to-stop-bias-in-ai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00794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scholarship.org/uc/item/4rw2z9f8" TargetMode="External"/><Relationship Id="rId4" Type="http://schemas.openxmlformats.org/officeDocument/2006/relationships/hyperlink" Target="https://papers.ssrn.com/sol3/papers.cfm?abstract_id=3311894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publica.org/article/machine-bias-risk-assessments-in-criminal-sentenci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publica.org/article/machine-bias-risk-assessments-in-criminal-sentenc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09a3f55de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09a3f55de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https://www.propublica.org/article/machine-bias-risk-assessments-in-criminal-sentencing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09a3f55de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09a3f55de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09a3f55de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09a3f55de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09a3f55de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09a3f55de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09a3f55de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09a3f55de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https://www.aclu.org/blog/privacy-technology/surveillance-technologies/amazons-face-recognition-falsely-matched-28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09a3f55de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09a3f55de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https://www.aclu.org/blog/privacy-technology/surveillance-technologies/amazons-face-recognition-falsely-matched-28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09a3f55de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09a3f55de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https://aws.amazon.com/blogs/machine-learning/amazon-rekognition-announces-updates-to-its-face-detection-analysis-and-recognition-capabilities/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09a3f55d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09a3f55d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https://ainowinstitute.org/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https://www.partnershiponai.org/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https://datasociety.net/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https://humancompatible.ai/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https://ai.google/research/teams/brain/pair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https://fatconference.org/2019/acceptedpapers.html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https://hrdag.org/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09a3f55d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09a3f55d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http://ai.stanford.edu/blog/ethical_best_practices/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09a3f55de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09a3f55de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https://medium.com/@kathykbaxter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09a3f55d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09a3f55d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https://ctsp.berkeley.edu/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http://afog.berkeley.edu/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09a3f55de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09a3f55de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09a3f55de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09a3f55de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053ccc80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053ccc80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09a3f55de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09a3f55de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09a3f55de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09a3f55de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https://becominghuman.ai/100-brilliant-women-in-ai-ethics-to-follow-in-2019-and-beyond-92f467aa6232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09a3f55de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09a3f55de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https://medium.com/datadriveninvestor/inaugural-women-in-ai-ethics-summit-5440bd59da45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09a3f55d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09a3f55d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https://pair-code.github.io/what-if-tool/index.html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09a3f55d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09a3f55d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https://www.reuters.com/article/us-amazon-com-jobs-automation-insight/amazon-scraps-secret-ai-recruiting-tool-that-showed-bias-against-women-idUSKCN1MK08G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https://www.washingtonpost.com/news/the-intersect/wp/2017/10/01/mark-zuckerberg-apologizes-for-the-ways-my-work-was-used-to-divide-people/?noredirect=on&amp;utm_term=.3650d7bd683a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https://www.youtube.com/watch?v=YJjv_OeiHmo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09a3f55d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09a3f55d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https://www.nytimes.com/2017/11/21/magazine/can-ai-be-taught-to-explain-itself.html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https://www.fastcompany.com/40536485/now-is-the-time-to-act-to-stop-bias-in-ai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https://developers.google.com/machine-learning/fairness-overview/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09a3f55d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09a3f55d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09a3f55d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09a3f55d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https://arxiv.org/abs/1710.00794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https://papers.ssrn.com/sol3/papers.cfm?abstract_id=3311894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https://escholarship.org/uc/item/4rw2z9f8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053ccc8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053ccc8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09a3f55d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09a3f55d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https://www.propublica.org/article/machine-bias-risk-assessments-in-criminal-sentencing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09a3f55de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09a3f55de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https://www.propublica.org/article/machine-bias-risk-assessments-in-criminal-sentencing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Google Shape;97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Google Shape;100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Google Shape;104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" name="Google Shape;108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Google Shape;14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3" name="Google Shape;313;p23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>
            <a:spLocks noGrp="1"/>
          </p:cNvSpPr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Designing ML Week 8: </a:t>
            </a:r>
            <a:br>
              <a:rPr lang="en">
                <a:latin typeface="Gill Sans"/>
                <a:ea typeface="Gill Sans"/>
                <a:cs typeface="Gill Sans"/>
                <a:sym typeface="Gill Sans"/>
              </a:rPr>
            </a:br>
            <a:r>
              <a:rPr lang="en">
                <a:latin typeface="Gill Sans"/>
                <a:ea typeface="Gill Sans"/>
                <a:cs typeface="Gill Sans"/>
                <a:sym typeface="Gill Sans"/>
              </a:rPr>
              <a:t>A survey of AI Ethics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3" name="Google Shape;323;p25"/>
          <p:cNvSpPr txBox="1">
            <a:spLocks noGrp="1"/>
          </p:cNvSpPr>
          <p:nvPr>
            <p:ph type="subTitle" idx="1"/>
          </p:nvPr>
        </p:nvSpPr>
        <p:spPr>
          <a:xfrm>
            <a:off x="311700" y="3367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michelle.carney@berkeley.edu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6" name="Google Shape;3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796" y="0"/>
            <a:ext cx="49204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/>
          <p:nvPr/>
        </p:nvSpPr>
        <p:spPr>
          <a:xfrm>
            <a:off x="4764772" y="1944150"/>
            <a:ext cx="1094400" cy="627600"/>
          </a:xfrm>
          <a:prstGeom prst="rect">
            <a:avLst/>
          </a:prstGeom>
          <a:solidFill>
            <a:srgbClr val="FCF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Evaluating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3305575" y="3600050"/>
            <a:ext cx="1459200" cy="836700"/>
          </a:xfrm>
          <a:prstGeom prst="rect">
            <a:avLst/>
          </a:prstGeom>
          <a:solidFill>
            <a:srgbClr val="D0F4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Building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1837351" y="2071550"/>
            <a:ext cx="1034400" cy="1034700"/>
          </a:xfrm>
          <a:prstGeom prst="ellipse">
            <a:avLst/>
          </a:prstGeom>
          <a:solidFill>
            <a:srgbClr val="83C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Cleaning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93225" y="755625"/>
            <a:ext cx="1488600" cy="1488600"/>
          </a:xfrm>
          <a:prstGeom prst="ellipse">
            <a:avLst/>
          </a:prstGeom>
          <a:solidFill>
            <a:srgbClr val="E4C1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6377297" y="2571750"/>
            <a:ext cx="1459200" cy="1262100"/>
          </a:xfrm>
          <a:prstGeom prst="triangle">
            <a:avLst>
              <a:gd name="adj" fmla="val 50000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Output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718050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Data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37869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71823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Output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9" name="Google Shape;409;p35"/>
          <p:cNvSpPr/>
          <p:nvPr/>
        </p:nvSpPr>
        <p:spPr>
          <a:xfrm>
            <a:off x="7182375" y="850650"/>
            <a:ext cx="1721100" cy="1721100"/>
          </a:xfrm>
          <a:prstGeom prst="diamond">
            <a:avLst/>
          </a:prstGeom>
          <a:solidFill>
            <a:srgbClr val="FF99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Interaction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10763"/>
            <a:ext cx="571500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6"/>
          <p:cNvSpPr txBox="1"/>
          <p:nvPr/>
        </p:nvSpPr>
        <p:spPr>
          <a:xfrm>
            <a:off x="1775125" y="4628175"/>
            <a:ext cx="58206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Buolamwini and Gebru (2018)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/>
          <p:nvPr/>
        </p:nvSpPr>
        <p:spPr>
          <a:xfrm>
            <a:off x="4764772" y="1944150"/>
            <a:ext cx="1094400" cy="627600"/>
          </a:xfrm>
          <a:prstGeom prst="rect">
            <a:avLst/>
          </a:prstGeom>
          <a:solidFill>
            <a:srgbClr val="FCF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Evaluating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2" name="Google Shape;422;p37"/>
          <p:cNvSpPr/>
          <p:nvPr/>
        </p:nvSpPr>
        <p:spPr>
          <a:xfrm>
            <a:off x="3305575" y="3600050"/>
            <a:ext cx="1459200" cy="836700"/>
          </a:xfrm>
          <a:prstGeom prst="rect">
            <a:avLst/>
          </a:prstGeom>
          <a:solidFill>
            <a:srgbClr val="D0F4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Building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1837351" y="2071550"/>
            <a:ext cx="1034400" cy="1034700"/>
          </a:xfrm>
          <a:prstGeom prst="ellipse">
            <a:avLst/>
          </a:prstGeom>
          <a:solidFill>
            <a:srgbClr val="83C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Cleaning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4" name="Google Shape;424;p37"/>
          <p:cNvSpPr/>
          <p:nvPr/>
        </p:nvSpPr>
        <p:spPr>
          <a:xfrm>
            <a:off x="93225" y="755625"/>
            <a:ext cx="1488600" cy="1488600"/>
          </a:xfrm>
          <a:prstGeom prst="ellipse">
            <a:avLst/>
          </a:prstGeom>
          <a:solidFill>
            <a:srgbClr val="E4C1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6377297" y="2571750"/>
            <a:ext cx="1459200" cy="1262100"/>
          </a:xfrm>
          <a:prstGeom prst="triangle">
            <a:avLst>
              <a:gd name="adj" fmla="val 50000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Output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718050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Data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37869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71823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Output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9" name="Google Shape;429;p37"/>
          <p:cNvSpPr/>
          <p:nvPr/>
        </p:nvSpPr>
        <p:spPr>
          <a:xfrm>
            <a:off x="7182375" y="850650"/>
            <a:ext cx="1721100" cy="1721100"/>
          </a:xfrm>
          <a:prstGeom prst="diamond">
            <a:avLst/>
          </a:prstGeom>
          <a:solidFill>
            <a:srgbClr val="FF99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Interaction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" name="Google Shape;4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 txBox="1"/>
          <p:nvPr/>
        </p:nvSpPr>
        <p:spPr>
          <a:xfrm>
            <a:off x="1809750" y="4156375"/>
            <a:ext cx="55245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“Our test used Amazon Rekognition to compare images of members of Congress with a database of mugshots. The results included 28 incorrect matches. “</a:t>
            </a:r>
            <a:endParaRPr i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2" name="Google Shape;4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264125"/>
            <a:ext cx="5524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8708"/>
            <a:ext cx="9144002" cy="254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"/>
          <p:cNvSpPr/>
          <p:nvPr/>
        </p:nvSpPr>
        <p:spPr>
          <a:xfrm>
            <a:off x="454875" y="1271300"/>
            <a:ext cx="2787600" cy="781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Interested in learning more...?</a:t>
            </a:r>
            <a:endParaRPr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55" name="Google Shape;4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5" y="1232613"/>
            <a:ext cx="2857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500" y="638571"/>
            <a:ext cx="3702800" cy="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925" y="2314312"/>
            <a:ext cx="33271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1"/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525" y="1874826"/>
            <a:ext cx="3527450" cy="12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1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072" y="3892000"/>
            <a:ext cx="2857500" cy="100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025" y="3101900"/>
            <a:ext cx="3635938" cy="7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5301" y="3410163"/>
            <a:ext cx="2431638" cy="155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875" y="152400"/>
            <a:ext cx="597224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23" y="505550"/>
            <a:ext cx="4168375" cy="41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699" y="469425"/>
            <a:ext cx="4168375" cy="4204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00" y="322700"/>
            <a:ext cx="3702431" cy="18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948" y="2316625"/>
            <a:ext cx="6393549" cy="12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75" y="3714275"/>
            <a:ext cx="54102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From Kathy Baxter (AI Ethics Architect @ Salesforce)...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79" name="Google Shape;4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025" y="1192275"/>
            <a:ext cx="67759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025" y="152400"/>
            <a:ext cx="53039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From Data, Ethics, and AI - IDEO</a:t>
            </a:r>
            <a:endParaRPr i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0" name="Google Shape;49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1. Data is not truth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2. Just because AI can do something doesn’t mean it should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3. Respect privacy and the collective good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4. Unintended consequences of AI are opportunities for design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6" name="Google Shape;4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301" y="1337238"/>
            <a:ext cx="1635725" cy="246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425" y="1338250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687" y="1338250"/>
            <a:ext cx="1635712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800" y="1338250"/>
            <a:ext cx="1743075" cy="260938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Recommended reading</a:t>
            </a:r>
            <a:endParaRPr sz="2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6" name="Google Shape;5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83" y="0"/>
            <a:ext cx="80500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528"/>
            <a:ext cx="5746226" cy="19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26" y="2258400"/>
            <a:ext cx="4479375" cy="27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262" y="0"/>
            <a:ext cx="4877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4750"/>
            <a:ext cx="8839202" cy="315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" name="Google Shape;3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63" y="97625"/>
            <a:ext cx="4531526" cy="283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738" y="953250"/>
            <a:ext cx="4735275" cy="16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7475" y="2764650"/>
            <a:ext cx="4995360" cy="19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75" y="384900"/>
            <a:ext cx="4860724" cy="28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1" y="772228"/>
            <a:ext cx="4641999" cy="179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801" y="2273675"/>
            <a:ext cx="4192299" cy="36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What do these terms mean to you?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Fairness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Transparency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Bias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Explainability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Interpretability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7" y="214325"/>
            <a:ext cx="4498450" cy="306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2922" y="1223950"/>
            <a:ext cx="4267202" cy="242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725" y="2891407"/>
            <a:ext cx="4267201" cy="197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/>
          <p:nvPr/>
        </p:nvSpPr>
        <p:spPr>
          <a:xfrm>
            <a:off x="4764772" y="1944150"/>
            <a:ext cx="1094400" cy="627600"/>
          </a:xfrm>
          <a:prstGeom prst="rect">
            <a:avLst/>
          </a:prstGeom>
          <a:solidFill>
            <a:srgbClr val="FCF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Evaluating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3305575" y="3600050"/>
            <a:ext cx="1459200" cy="836700"/>
          </a:xfrm>
          <a:prstGeom prst="rect">
            <a:avLst/>
          </a:prstGeom>
          <a:solidFill>
            <a:srgbClr val="D0F4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Building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1837351" y="2071550"/>
            <a:ext cx="1034400" cy="1034700"/>
          </a:xfrm>
          <a:prstGeom prst="ellipse">
            <a:avLst/>
          </a:prstGeom>
          <a:solidFill>
            <a:srgbClr val="83C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Cleaning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93225" y="755625"/>
            <a:ext cx="1488600" cy="1488600"/>
          </a:xfrm>
          <a:prstGeom prst="ellipse">
            <a:avLst/>
          </a:prstGeom>
          <a:solidFill>
            <a:srgbClr val="E4C1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6377297" y="2571750"/>
            <a:ext cx="1459200" cy="1262100"/>
          </a:xfrm>
          <a:prstGeom prst="triangle">
            <a:avLst>
              <a:gd name="adj" fmla="val 50000"/>
            </a:avLst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Output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718050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Data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37869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Model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7182375" y="247125"/>
            <a:ext cx="1359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Output design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7182375" y="850650"/>
            <a:ext cx="1721100" cy="1721100"/>
          </a:xfrm>
          <a:prstGeom prst="diamond">
            <a:avLst/>
          </a:prstGeom>
          <a:solidFill>
            <a:srgbClr val="FF99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Interaction</a:t>
            </a:r>
            <a:endParaRPr sz="1200"/>
          </a:p>
        </p:txBody>
      </p:sp>
      <p:cxnSp>
        <p:nvCxnSpPr>
          <p:cNvPr id="373" name="Google Shape;373;p31"/>
          <p:cNvCxnSpPr/>
          <p:nvPr/>
        </p:nvCxnSpPr>
        <p:spPr>
          <a:xfrm rot="10800000" flipH="1">
            <a:off x="1756775" y="755625"/>
            <a:ext cx="1054200" cy="48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4" name="Google Shape;374;p31"/>
          <p:cNvCxnSpPr/>
          <p:nvPr/>
        </p:nvCxnSpPr>
        <p:spPr>
          <a:xfrm flipH="1">
            <a:off x="1274185" y="3316297"/>
            <a:ext cx="600900" cy="801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5" name="Google Shape;375;p31"/>
          <p:cNvCxnSpPr/>
          <p:nvPr/>
        </p:nvCxnSpPr>
        <p:spPr>
          <a:xfrm rot="10800000">
            <a:off x="3475525" y="2332575"/>
            <a:ext cx="359100" cy="114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6" name="Google Shape;376;p31"/>
          <p:cNvCxnSpPr/>
          <p:nvPr/>
        </p:nvCxnSpPr>
        <p:spPr>
          <a:xfrm>
            <a:off x="5435075" y="2775850"/>
            <a:ext cx="396600" cy="74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7" name="Google Shape;377;p31"/>
          <p:cNvCxnSpPr/>
          <p:nvPr/>
        </p:nvCxnSpPr>
        <p:spPr>
          <a:xfrm flipH="1">
            <a:off x="6484625" y="3911900"/>
            <a:ext cx="500400" cy="800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8" name="Google Shape;378;p31"/>
          <p:cNvCxnSpPr/>
          <p:nvPr/>
        </p:nvCxnSpPr>
        <p:spPr>
          <a:xfrm rot="10800000">
            <a:off x="6377300" y="1139475"/>
            <a:ext cx="980100" cy="23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351" y="0"/>
            <a:ext cx="56892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" name="Google Shape;3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114" y="0"/>
            <a:ext cx="50277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Macintosh PowerPoint</Application>
  <PresentationFormat>On-screen Show (16:9)</PresentationFormat>
  <Paragraphs>90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Gill Sans</vt:lpstr>
      <vt:lpstr>Nunito</vt:lpstr>
      <vt:lpstr>Arial</vt:lpstr>
      <vt:lpstr>Maven Pro</vt:lpstr>
      <vt:lpstr>Simple Light</vt:lpstr>
      <vt:lpstr>Momentum</vt:lpstr>
      <vt:lpstr>Designing ML Week 8:  A survey of AI Ethics</vt:lpstr>
      <vt:lpstr>PowerPoint Presentation</vt:lpstr>
      <vt:lpstr>PowerPoint Presentation</vt:lpstr>
      <vt:lpstr>PowerPoint Presentation</vt:lpstr>
      <vt:lpstr>What do these terms mean to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Interested in learning more...?</vt:lpstr>
      <vt:lpstr>PowerPoint Presentation</vt:lpstr>
      <vt:lpstr>PowerPoint Presentation</vt:lpstr>
      <vt:lpstr>From Kathy Baxter (AI Ethics Architect @ Salesforce)...</vt:lpstr>
      <vt:lpstr>PowerPoint Presentation</vt:lpstr>
      <vt:lpstr>From Data, Ethics, and AI - IDEO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ML Week 8:  A survey of AI Ethics</dc:title>
  <cp:lastModifiedBy>Abhay Agarwal</cp:lastModifiedBy>
  <cp:revision>1</cp:revision>
  <dcterms:modified xsi:type="dcterms:W3CDTF">2022-05-20T23:19:53Z</dcterms:modified>
</cp:coreProperties>
</file>